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Cabin"/>
      <p:regular r:id="rId17"/>
    </p:embeddedFont>
    <p:embeddedFont>
      <p:font typeface="Cabin"/>
      <p:regular r:id="rId18"/>
    </p:embeddedFont>
    <p:embeddedFont>
      <p:font typeface="Cabin"/>
      <p:regular r:id="rId19"/>
    </p:embeddedFont>
    <p:embeddedFont>
      <p:font typeface="Cabin"/>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65189"/>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Unlocking Probability: A Student's Guide</a:t>
            </a:r>
            <a:endParaRPr lang="en-US" sz="4400" dirty="0"/>
          </a:p>
        </p:txBody>
      </p:sp>
      <p:sp>
        <p:nvSpPr>
          <p:cNvPr id="4" name="Text 1"/>
          <p:cNvSpPr/>
          <p:nvPr/>
        </p:nvSpPr>
        <p:spPr>
          <a:xfrm>
            <a:off x="837724" y="4232196"/>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Welcome, students! Today, we're diving into the fascinating world of probability. We'll explore chance, outcomes, and how to calculate the likelihood of events, all through fun dice examples. Let's begin our journey into understanding chance!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17539"/>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Understanding Total Outcomes with 6^n</a:t>
            </a:r>
            <a:endParaRPr lang="en-US" sz="4400" dirty="0"/>
          </a:p>
        </p:txBody>
      </p:sp>
      <p:sp>
        <p:nvSpPr>
          <p:cNvPr id="3" name="Text 1"/>
          <p:cNvSpPr/>
          <p:nvPr/>
        </p:nvSpPr>
        <p:spPr>
          <a:xfrm>
            <a:off x="837724" y="422386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The Formula 6^n</a:t>
            </a:r>
            <a:endParaRPr lang="en-US" sz="2200" dirty="0"/>
          </a:p>
        </p:txBody>
      </p:sp>
      <p:sp>
        <p:nvSpPr>
          <p:cNvPr id="4" name="Text 2"/>
          <p:cNvSpPr/>
          <p:nvPr/>
        </p:nvSpPr>
        <p:spPr>
          <a:xfrm>
            <a:off x="837724" y="4815126"/>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6 represents sides of a die.</a:t>
            </a:r>
            <a:endParaRPr lang="en-US" sz="1850" dirty="0"/>
          </a:p>
        </p:txBody>
      </p:sp>
      <p:sp>
        <p:nvSpPr>
          <p:cNvPr id="5" name="Text 3"/>
          <p:cNvSpPr/>
          <p:nvPr/>
        </p:nvSpPr>
        <p:spPr>
          <a:xfrm>
            <a:off x="837724" y="541353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n is the number of dice.</a:t>
            </a:r>
            <a:endParaRPr lang="en-US" sz="1850" dirty="0"/>
          </a:p>
        </p:txBody>
      </p:sp>
      <p:sp>
        <p:nvSpPr>
          <p:cNvPr id="6" name="Text 4"/>
          <p:cNvSpPr/>
          <p:nvPr/>
        </p:nvSpPr>
        <p:spPr>
          <a:xfrm>
            <a:off x="7614761" y="422386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Unbounded" pitchFamily="34" charset="0"/>
                <a:ea typeface="Unbounded" pitchFamily="34" charset="-122"/>
                <a:cs typeface="Unbounded" pitchFamily="34" charset="-120"/>
              </a:rPr>
              <a:t>Why 6^n?</a:t>
            </a:r>
            <a:endParaRPr lang="en-US" sz="2200" dirty="0"/>
          </a:p>
        </p:txBody>
      </p:sp>
      <p:sp>
        <p:nvSpPr>
          <p:cNvPr id="7" name="Text 5"/>
          <p:cNvSpPr/>
          <p:nvPr/>
        </p:nvSpPr>
        <p:spPr>
          <a:xfrm>
            <a:off x="7614761" y="4815126"/>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Each die has 6 possibilities.</a:t>
            </a:r>
            <a:endParaRPr lang="en-US" sz="1850" dirty="0"/>
          </a:p>
        </p:txBody>
      </p:sp>
      <p:sp>
        <p:nvSpPr>
          <p:cNvPr id="8" name="Text 6"/>
          <p:cNvSpPr/>
          <p:nvPr/>
        </p:nvSpPr>
        <p:spPr>
          <a:xfrm>
            <a:off x="7614761" y="541353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Multiply possibilities for multiple dice.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2716" y="608052"/>
            <a:ext cx="7598569" cy="1298496"/>
          </a:xfrm>
          <a:prstGeom prst="rect">
            <a:avLst/>
          </a:prstGeom>
          <a:noFill/>
          <a:ln/>
        </p:spPr>
        <p:txBody>
          <a:bodyPr wrap="square" lIns="0" tIns="0" rIns="0" bIns="0" rtlCol="0" anchor="t"/>
          <a:lstStyle/>
          <a:p>
            <a:pPr algn="l" indent="0" marL="0">
              <a:lnSpc>
                <a:spcPts val="5100"/>
              </a:lnSpc>
              <a:buNone/>
            </a:pPr>
            <a:r>
              <a:rPr lang="en-US" sz="4050" dirty="0">
                <a:solidFill>
                  <a:srgbClr val="FFFFFF"/>
                </a:solidFill>
                <a:latin typeface="Unbounded" pitchFamily="34" charset="0"/>
                <a:ea typeface="Unbounded" pitchFamily="34" charset="-122"/>
                <a:cs typeface="Unbounded" pitchFamily="34" charset="-120"/>
              </a:rPr>
              <a:t>Probability with Two Dice: Getting Doubles</a:t>
            </a:r>
            <a:endParaRPr lang="en-US" sz="4050" dirty="0"/>
          </a:p>
        </p:txBody>
      </p:sp>
      <p:pic>
        <p:nvPicPr>
          <p:cNvPr id="4" name="Image 1" descr="preencoded.png">    </p:cNvPr>
          <p:cNvPicPr>
            <a:picLocks noChangeAspect="1"/>
          </p:cNvPicPr>
          <p:nvPr/>
        </p:nvPicPr>
        <p:blipFill>
          <a:blip r:embed="rId2"/>
          <a:stretch>
            <a:fillRect/>
          </a:stretch>
        </p:blipFill>
        <p:spPr>
          <a:xfrm>
            <a:off x="772716" y="2237661"/>
            <a:ext cx="551855" cy="551855"/>
          </a:xfrm>
          <a:prstGeom prst="rect">
            <a:avLst/>
          </a:prstGeom>
        </p:spPr>
      </p:pic>
      <p:sp>
        <p:nvSpPr>
          <p:cNvPr id="5" name="Text 1"/>
          <p:cNvSpPr/>
          <p:nvPr/>
        </p:nvSpPr>
        <p:spPr>
          <a:xfrm>
            <a:off x="1600438" y="2368629"/>
            <a:ext cx="2954179"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What are Doubles?</a:t>
            </a:r>
            <a:endParaRPr lang="en-US" sz="2000" dirty="0"/>
          </a:p>
        </p:txBody>
      </p:sp>
      <p:sp>
        <p:nvSpPr>
          <p:cNvPr id="6" name="Text 2"/>
          <p:cNvSpPr/>
          <p:nvPr/>
        </p:nvSpPr>
        <p:spPr>
          <a:xfrm>
            <a:off x="1600438" y="2825710"/>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Same number on both dice.</a:t>
            </a:r>
            <a:endParaRPr lang="en-US" sz="1700" dirty="0"/>
          </a:p>
        </p:txBody>
      </p:sp>
      <p:sp>
        <p:nvSpPr>
          <p:cNvPr id="7" name="Text 3"/>
          <p:cNvSpPr/>
          <p:nvPr/>
        </p:nvSpPr>
        <p:spPr>
          <a:xfrm>
            <a:off x="1600438" y="3311247"/>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Examples: (1,1), (2,2), etc.</a:t>
            </a:r>
            <a:endParaRPr lang="en-US" sz="1700" dirty="0"/>
          </a:p>
        </p:txBody>
      </p:sp>
      <p:pic>
        <p:nvPicPr>
          <p:cNvPr id="8" name="Image 2" descr="preencoded.png">    </p:cNvPr>
          <p:cNvPicPr>
            <a:picLocks noChangeAspect="1"/>
          </p:cNvPicPr>
          <p:nvPr/>
        </p:nvPicPr>
        <p:blipFill>
          <a:blip r:embed="rId3"/>
          <a:stretch>
            <a:fillRect/>
          </a:stretch>
        </p:blipFill>
        <p:spPr>
          <a:xfrm>
            <a:off x="772716" y="4216241"/>
            <a:ext cx="551855" cy="551855"/>
          </a:xfrm>
          <a:prstGeom prst="rect">
            <a:avLst/>
          </a:prstGeom>
        </p:spPr>
      </p:pic>
      <p:sp>
        <p:nvSpPr>
          <p:cNvPr id="9" name="Text 4"/>
          <p:cNvSpPr/>
          <p:nvPr/>
        </p:nvSpPr>
        <p:spPr>
          <a:xfrm>
            <a:off x="1600438" y="4347210"/>
            <a:ext cx="2976920"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Possible Outcomes</a:t>
            </a:r>
            <a:endParaRPr lang="en-US" sz="2000" dirty="0"/>
          </a:p>
        </p:txBody>
      </p:sp>
      <p:sp>
        <p:nvSpPr>
          <p:cNvPr id="10" name="Text 5"/>
          <p:cNvSpPr/>
          <p:nvPr/>
        </p:nvSpPr>
        <p:spPr>
          <a:xfrm>
            <a:off x="1600438" y="4804291"/>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Total 36 outcomes (6x6).</a:t>
            </a:r>
            <a:endParaRPr lang="en-US" sz="1700" dirty="0"/>
          </a:p>
        </p:txBody>
      </p:sp>
      <p:sp>
        <p:nvSpPr>
          <p:cNvPr id="11" name="Text 6"/>
          <p:cNvSpPr/>
          <p:nvPr/>
        </p:nvSpPr>
        <p:spPr>
          <a:xfrm>
            <a:off x="1600438" y="5289828"/>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6 specific double outcomes.</a:t>
            </a:r>
            <a:endParaRPr lang="en-US" sz="1700" dirty="0"/>
          </a:p>
        </p:txBody>
      </p:sp>
      <p:pic>
        <p:nvPicPr>
          <p:cNvPr id="12" name="Image 3" descr="preencoded.png">    </p:cNvPr>
          <p:cNvPicPr>
            <a:picLocks noChangeAspect="1"/>
          </p:cNvPicPr>
          <p:nvPr/>
        </p:nvPicPr>
        <p:blipFill>
          <a:blip r:embed="rId4"/>
          <a:stretch>
            <a:fillRect/>
          </a:stretch>
        </p:blipFill>
        <p:spPr>
          <a:xfrm>
            <a:off x="772716" y="6194822"/>
            <a:ext cx="551855" cy="551855"/>
          </a:xfrm>
          <a:prstGeom prst="rect">
            <a:avLst/>
          </a:prstGeom>
        </p:spPr>
      </p:pic>
      <p:sp>
        <p:nvSpPr>
          <p:cNvPr id="13" name="Text 7"/>
          <p:cNvSpPr/>
          <p:nvPr/>
        </p:nvSpPr>
        <p:spPr>
          <a:xfrm>
            <a:off x="1600438" y="6325791"/>
            <a:ext cx="3515558" cy="324683"/>
          </a:xfrm>
          <a:prstGeom prst="rect">
            <a:avLst/>
          </a:prstGeom>
          <a:noFill/>
          <a:ln/>
        </p:spPr>
        <p:txBody>
          <a:bodyPr wrap="none" lIns="0" tIns="0" rIns="0" bIns="0" rtlCol="0" anchor="t"/>
          <a:lstStyle/>
          <a:p>
            <a:pPr algn="l" indent="0" marL="0">
              <a:lnSpc>
                <a:spcPts val="2550"/>
              </a:lnSpc>
              <a:buNone/>
            </a:pPr>
            <a:r>
              <a:rPr lang="en-US" sz="2000" dirty="0">
                <a:solidFill>
                  <a:srgbClr val="CAD6DE"/>
                </a:solidFill>
                <a:latin typeface="Unbounded" pitchFamily="34" charset="0"/>
                <a:ea typeface="Unbounded" pitchFamily="34" charset="-122"/>
                <a:cs typeface="Unbounded" pitchFamily="34" charset="-120"/>
              </a:rPr>
              <a:t>Calculating Probability</a:t>
            </a:r>
            <a:endParaRPr lang="en-US" sz="2000" dirty="0"/>
          </a:p>
        </p:txBody>
      </p:sp>
      <p:sp>
        <p:nvSpPr>
          <p:cNvPr id="14" name="Text 8"/>
          <p:cNvSpPr/>
          <p:nvPr/>
        </p:nvSpPr>
        <p:spPr>
          <a:xfrm>
            <a:off x="1600438" y="6782872"/>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Number of doubles / Total outcomes.</a:t>
            </a:r>
            <a:endParaRPr lang="en-US" sz="1700" dirty="0"/>
          </a:p>
        </p:txBody>
      </p:sp>
      <p:sp>
        <p:nvSpPr>
          <p:cNvPr id="15" name="Text 9"/>
          <p:cNvSpPr/>
          <p:nvPr/>
        </p:nvSpPr>
        <p:spPr>
          <a:xfrm>
            <a:off x="1600438" y="7268408"/>
            <a:ext cx="6770846" cy="35313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6/36 = 1/6 probability.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4798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Odd Numbers on a Single Die</a:t>
            </a:r>
            <a:endParaRPr lang="en-US" sz="4400" dirty="0"/>
          </a:p>
        </p:txBody>
      </p:sp>
      <p:sp>
        <p:nvSpPr>
          <p:cNvPr id="4" name="Shape 1"/>
          <p:cNvSpPr/>
          <p:nvPr/>
        </p:nvSpPr>
        <p:spPr>
          <a:xfrm>
            <a:off x="837724" y="2814995"/>
            <a:ext cx="538520" cy="538520"/>
          </a:xfrm>
          <a:prstGeom prst="roundRect">
            <a:avLst>
              <a:gd name="adj" fmla="val 6668"/>
            </a:avLst>
          </a:prstGeom>
          <a:solidFill>
            <a:srgbClr val="304755"/>
          </a:solidFill>
          <a:ln/>
        </p:spPr>
      </p:sp>
      <p:sp>
        <p:nvSpPr>
          <p:cNvPr id="5" name="Text 2"/>
          <p:cNvSpPr/>
          <p:nvPr/>
        </p:nvSpPr>
        <p:spPr>
          <a:xfrm>
            <a:off x="1615559" y="2897267"/>
            <a:ext cx="3692604"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Identify Odd Numbers</a:t>
            </a:r>
            <a:endParaRPr lang="en-US" sz="2200" dirty="0"/>
          </a:p>
        </p:txBody>
      </p:sp>
      <p:sp>
        <p:nvSpPr>
          <p:cNvPr id="6" name="Text 3"/>
          <p:cNvSpPr/>
          <p:nvPr/>
        </p:nvSpPr>
        <p:spPr>
          <a:xfrm>
            <a:off x="1615559" y="3392805"/>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From 1 to 6: 1, 3, 5.</a:t>
            </a:r>
            <a:endParaRPr lang="en-US" sz="1850" dirty="0"/>
          </a:p>
        </p:txBody>
      </p:sp>
      <p:sp>
        <p:nvSpPr>
          <p:cNvPr id="7" name="Shape 4"/>
          <p:cNvSpPr/>
          <p:nvPr/>
        </p:nvSpPr>
        <p:spPr>
          <a:xfrm>
            <a:off x="837724" y="4254579"/>
            <a:ext cx="538520" cy="538520"/>
          </a:xfrm>
          <a:prstGeom prst="roundRect">
            <a:avLst>
              <a:gd name="adj" fmla="val 6668"/>
            </a:avLst>
          </a:prstGeom>
          <a:solidFill>
            <a:srgbClr val="304755"/>
          </a:solidFill>
          <a:ln/>
        </p:spPr>
      </p:sp>
      <p:sp>
        <p:nvSpPr>
          <p:cNvPr id="8" name="Text 5"/>
          <p:cNvSpPr/>
          <p:nvPr/>
        </p:nvSpPr>
        <p:spPr>
          <a:xfrm>
            <a:off x="1615559" y="4336852"/>
            <a:ext cx="287714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Count Outcomes</a:t>
            </a:r>
            <a:endParaRPr lang="en-US" sz="2200" dirty="0"/>
          </a:p>
        </p:txBody>
      </p:sp>
      <p:sp>
        <p:nvSpPr>
          <p:cNvPr id="9" name="Text 6"/>
          <p:cNvSpPr/>
          <p:nvPr/>
        </p:nvSpPr>
        <p:spPr>
          <a:xfrm>
            <a:off x="1615559" y="4832390"/>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 favourable outcomes.</a:t>
            </a:r>
            <a:endParaRPr lang="en-US" sz="1850" dirty="0"/>
          </a:p>
        </p:txBody>
      </p:sp>
      <p:sp>
        <p:nvSpPr>
          <p:cNvPr id="10" name="Text 7"/>
          <p:cNvSpPr/>
          <p:nvPr/>
        </p:nvSpPr>
        <p:spPr>
          <a:xfrm>
            <a:off x="1615559" y="5359003"/>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6 total outcomes.</a:t>
            </a:r>
            <a:endParaRPr lang="en-US" sz="1850" dirty="0"/>
          </a:p>
        </p:txBody>
      </p:sp>
      <p:sp>
        <p:nvSpPr>
          <p:cNvPr id="11" name="Shape 8"/>
          <p:cNvSpPr/>
          <p:nvPr/>
        </p:nvSpPr>
        <p:spPr>
          <a:xfrm>
            <a:off x="837724" y="6220777"/>
            <a:ext cx="538520" cy="538520"/>
          </a:xfrm>
          <a:prstGeom prst="roundRect">
            <a:avLst>
              <a:gd name="adj" fmla="val 6668"/>
            </a:avLst>
          </a:prstGeom>
          <a:solidFill>
            <a:srgbClr val="304755"/>
          </a:solidFill>
          <a:ln/>
        </p:spPr>
      </p:sp>
      <p:sp>
        <p:nvSpPr>
          <p:cNvPr id="12" name="Text 9"/>
          <p:cNvSpPr/>
          <p:nvPr/>
        </p:nvSpPr>
        <p:spPr>
          <a:xfrm>
            <a:off x="1615559" y="6303050"/>
            <a:ext cx="3500914"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Calculate Probability</a:t>
            </a:r>
            <a:endParaRPr lang="en-US" sz="2200" dirty="0"/>
          </a:p>
        </p:txBody>
      </p:sp>
      <p:sp>
        <p:nvSpPr>
          <p:cNvPr id="13" name="Text 10"/>
          <p:cNvSpPr/>
          <p:nvPr/>
        </p:nvSpPr>
        <p:spPr>
          <a:xfrm>
            <a:off x="1615559" y="6798588"/>
            <a:ext cx="669071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3/6 = 1/2 chance.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036207"/>
          </a:xfrm>
          <a:prstGeom prst="rect">
            <a:avLst/>
          </a:prstGeom>
        </p:spPr>
      </p:pic>
      <p:sp>
        <p:nvSpPr>
          <p:cNvPr id="3" name="Text 0"/>
          <p:cNvSpPr/>
          <p:nvPr/>
        </p:nvSpPr>
        <p:spPr>
          <a:xfrm>
            <a:off x="570071" y="2485311"/>
            <a:ext cx="6680716" cy="478988"/>
          </a:xfrm>
          <a:prstGeom prst="rect">
            <a:avLst/>
          </a:prstGeom>
          <a:noFill/>
          <a:ln/>
        </p:spPr>
        <p:txBody>
          <a:bodyPr wrap="none" lIns="0" tIns="0" rIns="0" bIns="0" rtlCol="0" anchor="t"/>
          <a:lstStyle/>
          <a:p>
            <a:pPr algn="l" indent="0" marL="0">
              <a:lnSpc>
                <a:spcPts val="3750"/>
              </a:lnSpc>
              <a:buNone/>
            </a:pPr>
            <a:r>
              <a:rPr lang="en-US" sz="3000" dirty="0">
                <a:solidFill>
                  <a:srgbClr val="FFFFFF"/>
                </a:solidFill>
                <a:latin typeface="Unbounded" pitchFamily="34" charset="0"/>
                <a:ea typeface="Unbounded" pitchFamily="34" charset="-122"/>
                <a:cs typeface="Unbounded" pitchFamily="34" charset="-120"/>
              </a:rPr>
              <a:t>Even Numbers on a Single Die</a:t>
            </a:r>
            <a:endParaRPr lang="en-US" sz="3000" dirty="0"/>
          </a:p>
        </p:txBody>
      </p:sp>
      <p:pic>
        <p:nvPicPr>
          <p:cNvPr id="4" name="Image 1" descr="preencoded.png">    </p:cNvPr>
          <p:cNvPicPr>
            <a:picLocks noChangeAspect="1"/>
          </p:cNvPicPr>
          <p:nvPr/>
        </p:nvPicPr>
        <p:blipFill>
          <a:blip r:embed="rId2"/>
          <a:stretch>
            <a:fillRect/>
          </a:stretch>
        </p:blipFill>
        <p:spPr>
          <a:xfrm>
            <a:off x="570071" y="3208615"/>
            <a:ext cx="814507" cy="977384"/>
          </a:xfrm>
          <a:prstGeom prst="rect">
            <a:avLst/>
          </a:prstGeom>
        </p:spPr>
      </p:pic>
      <p:sp>
        <p:nvSpPr>
          <p:cNvPr id="5" name="Text 1"/>
          <p:cNvSpPr/>
          <p:nvPr/>
        </p:nvSpPr>
        <p:spPr>
          <a:xfrm>
            <a:off x="1547455" y="3371493"/>
            <a:ext cx="2134910" cy="239554"/>
          </a:xfrm>
          <a:prstGeom prst="rect">
            <a:avLst/>
          </a:prstGeom>
          <a:noFill/>
          <a:ln/>
        </p:spPr>
        <p:txBody>
          <a:bodyPr wrap="none" lIns="0" tIns="0" rIns="0" bIns="0" rtlCol="0" anchor="t"/>
          <a:lstStyle/>
          <a:p>
            <a:pPr algn="l" indent="0" marL="0">
              <a:lnSpc>
                <a:spcPts val="1850"/>
              </a:lnSpc>
              <a:buNone/>
            </a:pPr>
            <a:r>
              <a:rPr lang="en-US" sz="1500" dirty="0">
                <a:solidFill>
                  <a:srgbClr val="CAD6DE"/>
                </a:solidFill>
                <a:latin typeface="Unbounded" pitchFamily="34" charset="0"/>
                <a:ea typeface="Unbounded" pitchFamily="34" charset="-122"/>
                <a:cs typeface="Unbounded" pitchFamily="34" charset="-120"/>
              </a:rPr>
              <a:t>List Even Numbers</a:t>
            </a:r>
            <a:endParaRPr lang="en-US" sz="1500" dirty="0"/>
          </a:p>
        </p:txBody>
      </p:sp>
      <p:sp>
        <p:nvSpPr>
          <p:cNvPr id="6" name="Text 2"/>
          <p:cNvSpPr/>
          <p:nvPr/>
        </p:nvSpPr>
        <p:spPr>
          <a:xfrm>
            <a:off x="1547455" y="3708678"/>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On a die: 2, 4, 6.</a:t>
            </a:r>
            <a:endParaRPr lang="en-US" sz="1250" dirty="0"/>
          </a:p>
        </p:txBody>
      </p:sp>
      <p:pic>
        <p:nvPicPr>
          <p:cNvPr id="7" name="Image 2" descr="preencoded.png">    </p:cNvPr>
          <p:cNvPicPr>
            <a:picLocks noChangeAspect="1"/>
          </p:cNvPicPr>
          <p:nvPr/>
        </p:nvPicPr>
        <p:blipFill>
          <a:blip r:embed="rId3"/>
          <a:stretch>
            <a:fillRect/>
          </a:stretch>
        </p:blipFill>
        <p:spPr>
          <a:xfrm>
            <a:off x="570071" y="4185999"/>
            <a:ext cx="814507" cy="977384"/>
          </a:xfrm>
          <a:prstGeom prst="rect">
            <a:avLst/>
          </a:prstGeom>
        </p:spPr>
      </p:pic>
      <p:sp>
        <p:nvSpPr>
          <p:cNvPr id="8" name="Text 3"/>
          <p:cNvSpPr/>
          <p:nvPr/>
        </p:nvSpPr>
        <p:spPr>
          <a:xfrm>
            <a:off x="1547455" y="4348877"/>
            <a:ext cx="1916430" cy="239554"/>
          </a:xfrm>
          <a:prstGeom prst="rect">
            <a:avLst/>
          </a:prstGeom>
          <a:noFill/>
          <a:ln/>
        </p:spPr>
        <p:txBody>
          <a:bodyPr wrap="none" lIns="0" tIns="0" rIns="0" bIns="0" rtlCol="0" anchor="t"/>
          <a:lstStyle/>
          <a:p>
            <a:pPr algn="l" indent="0" marL="0">
              <a:lnSpc>
                <a:spcPts val="1850"/>
              </a:lnSpc>
              <a:buNone/>
            </a:pPr>
            <a:r>
              <a:rPr lang="en-US" sz="1500" dirty="0">
                <a:solidFill>
                  <a:srgbClr val="CAD6DE"/>
                </a:solidFill>
                <a:latin typeface="Unbounded" pitchFamily="34" charset="0"/>
                <a:ea typeface="Unbounded" pitchFamily="34" charset="-122"/>
                <a:cs typeface="Unbounded" pitchFamily="34" charset="-120"/>
              </a:rPr>
              <a:t>Total Outcomes</a:t>
            </a:r>
            <a:endParaRPr lang="en-US" sz="1500" dirty="0"/>
          </a:p>
        </p:txBody>
      </p:sp>
      <p:sp>
        <p:nvSpPr>
          <p:cNvPr id="9" name="Text 4"/>
          <p:cNvSpPr/>
          <p:nvPr/>
        </p:nvSpPr>
        <p:spPr>
          <a:xfrm>
            <a:off x="1547455" y="4686062"/>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3 favourable, 6 total.</a:t>
            </a:r>
            <a:endParaRPr lang="en-US" sz="1250" dirty="0"/>
          </a:p>
        </p:txBody>
      </p:sp>
      <p:pic>
        <p:nvPicPr>
          <p:cNvPr id="10" name="Image 3" descr="preencoded.png">    </p:cNvPr>
          <p:cNvPicPr>
            <a:picLocks noChangeAspect="1"/>
          </p:cNvPicPr>
          <p:nvPr/>
        </p:nvPicPr>
        <p:blipFill>
          <a:blip r:embed="rId4"/>
          <a:stretch>
            <a:fillRect/>
          </a:stretch>
        </p:blipFill>
        <p:spPr>
          <a:xfrm>
            <a:off x="570071" y="5163383"/>
            <a:ext cx="814507" cy="977384"/>
          </a:xfrm>
          <a:prstGeom prst="rect">
            <a:avLst/>
          </a:prstGeom>
        </p:spPr>
      </p:pic>
      <p:sp>
        <p:nvSpPr>
          <p:cNvPr id="11" name="Text 5"/>
          <p:cNvSpPr/>
          <p:nvPr/>
        </p:nvSpPr>
        <p:spPr>
          <a:xfrm>
            <a:off x="1547455" y="5326261"/>
            <a:ext cx="1916430" cy="239554"/>
          </a:xfrm>
          <a:prstGeom prst="rect">
            <a:avLst/>
          </a:prstGeom>
          <a:noFill/>
          <a:ln/>
        </p:spPr>
        <p:txBody>
          <a:bodyPr wrap="none" lIns="0" tIns="0" rIns="0" bIns="0" rtlCol="0" anchor="t"/>
          <a:lstStyle/>
          <a:p>
            <a:pPr algn="l" indent="0" marL="0">
              <a:lnSpc>
                <a:spcPts val="1850"/>
              </a:lnSpc>
              <a:buNone/>
            </a:pPr>
            <a:r>
              <a:rPr lang="en-US" sz="1500" dirty="0">
                <a:solidFill>
                  <a:srgbClr val="CAD6DE"/>
                </a:solidFill>
                <a:latin typeface="Unbounded" pitchFamily="34" charset="0"/>
                <a:ea typeface="Unbounded" pitchFamily="34" charset="-122"/>
                <a:cs typeface="Unbounded" pitchFamily="34" charset="-120"/>
              </a:rPr>
              <a:t>Find Probability</a:t>
            </a:r>
            <a:endParaRPr lang="en-US" sz="1500" dirty="0"/>
          </a:p>
        </p:txBody>
      </p:sp>
      <p:sp>
        <p:nvSpPr>
          <p:cNvPr id="12" name="Text 6"/>
          <p:cNvSpPr/>
          <p:nvPr/>
        </p:nvSpPr>
        <p:spPr>
          <a:xfrm>
            <a:off x="1547455" y="5663446"/>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3/6 = 1/2.</a:t>
            </a:r>
            <a:endParaRPr lang="en-US" sz="1250" dirty="0"/>
          </a:p>
        </p:txBody>
      </p:sp>
      <p:pic>
        <p:nvPicPr>
          <p:cNvPr id="13" name="Image 4" descr="preencoded.png">    </p:cNvPr>
          <p:cNvPicPr>
            <a:picLocks noChangeAspect="1"/>
          </p:cNvPicPr>
          <p:nvPr/>
        </p:nvPicPr>
        <p:blipFill>
          <a:blip r:embed="rId5"/>
          <a:stretch>
            <a:fillRect/>
          </a:stretch>
        </p:blipFill>
        <p:spPr>
          <a:xfrm>
            <a:off x="570071" y="6140768"/>
            <a:ext cx="814507" cy="1639729"/>
          </a:xfrm>
          <a:prstGeom prst="rect">
            <a:avLst/>
          </a:prstGeom>
        </p:spPr>
      </p:pic>
      <p:sp>
        <p:nvSpPr>
          <p:cNvPr id="14" name="Text 7"/>
          <p:cNvSpPr/>
          <p:nvPr/>
        </p:nvSpPr>
        <p:spPr>
          <a:xfrm>
            <a:off x="1547455" y="6303645"/>
            <a:ext cx="2284690" cy="239554"/>
          </a:xfrm>
          <a:prstGeom prst="rect">
            <a:avLst/>
          </a:prstGeom>
          <a:noFill/>
          <a:ln/>
        </p:spPr>
        <p:txBody>
          <a:bodyPr wrap="none" lIns="0" tIns="0" rIns="0" bIns="0" rtlCol="0" anchor="t"/>
          <a:lstStyle/>
          <a:p>
            <a:pPr algn="l" indent="0" marL="0">
              <a:lnSpc>
                <a:spcPts val="1850"/>
              </a:lnSpc>
              <a:buNone/>
            </a:pPr>
            <a:r>
              <a:rPr lang="en-US" sz="1500" dirty="0">
                <a:solidFill>
                  <a:srgbClr val="CAD6DE"/>
                </a:solidFill>
                <a:latin typeface="Unbounded" pitchFamily="34" charset="0"/>
                <a:ea typeface="Unbounded" pitchFamily="34" charset="-122"/>
                <a:cs typeface="Unbounded" pitchFamily="34" charset="-120"/>
              </a:rPr>
              <a:t>Repeat for Two Dice</a:t>
            </a:r>
            <a:endParaRPr lang="en-US" sz="1500" dirty="0"/>
          </a:p>
        </p:txBody>
      </p:sp>
      <p:sp>
        <p:nvSpPr>
          <p:cNvPr id="15" name="Text 8"/>
          <p:cNvSpPr/>
          <p:nvPr/>
        </p:nvSpPr>
        <p:spPr>
          <a:xfrm>
            <a:off x="1547455" y="6640830"/>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Both even: (2,2), (2,4), (2,6), etc.</a:t>
            </a:r>
            <a:endParaRPr lang="en-US" sz="1250" dirty="0"/>
          </a:p>
        </p:txBody>
      </p:sp>
      <p:sp>
        <p:nvSpPr>
          <p:cNvPr id="16" name="Text 9"/>
          <p:cNvSpPr/>
          <p:nvPr/>
        </p:nvSpPr>
        <p:spPr>
          <a:xfrm>
            <a:off x="1547455" y="6998970"/>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Total 9 outcomes.</a:t>
            </a:r>
            <a:endParaRPr lang="en-US" sz="1250" dirty="0"/>
          </a:p>
        </p:txBody>
      </p:sp>
      <p:sp>
        <p:nvSpPr>
          <p:cNvPr id="17" name="Text 10"/>
          <p:cNvSpPr/>
          <p:nvPr/>
        </p:nvSpPr>
        <p:spPr>
          <a:xfrm>
            <a:off x="1547455" y="7357110"/>
            <a:ext cx="12512873" cy="2605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9/36 = 1/4 probability.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051798"/>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Different Numbers on Two Dice</a:t>
            </a:r>
            <a:endParaRPr lang="en-US" sz="4400" dirty="0"/>
          </a:p>
        </p:txBody>
      </p:sp>
      <p:sp>
        <p:nvSpPr>
          <p:cNvPr id="4" name="Shape 1"/>
          <p:cNvSpPr/>
          <p:nvPr/>
        </p:nvSpPr>
        <p:spPr>
          <a:xfrm>
            <a:off x="837724" y="2818805"/>
            <a:ext cx="3614618" cy="2235756"/>
          </a:xfrm>
          <a:prstGeom prst="roundRect">
            <a:avLst>
              <a:gd name="adj" fmla="val 1606"/>
            </a:avLst>
          </a:prstGeom>
          <a:solidFill>
            <a:srgbClr val="304755"/>
          </a:solidFill>
          <a:ln/>
        </p:spPr>
      </p:sp>
      <p:sp>
        <p:nvSpPr>
          <p:cNvPr id="5" name="Text 2"/>
          <p:cNvSpPr/>
          <p:nvPr/>
        </p:nvSpPr>
        <p:spPr>
          <a:xfrm>
            <a:off x="1077039" y="3058120"/>
            <a:ext cx="3135987" cy="703898"/>
          </a:xfrm>
          <a:prstGeom prst="rect">
            <a:avLst/>
          </a:prstGeom>
          <a:noFill/>
          <a:ln/>
        </p:spPr>
        <p:txBody>
          <a:bodyPr wrap="squar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No Repeating Numbers</a:t>
            </a:r>
            <a:endParaRPr lang="en-US" sz="2200" dirty="0"/>
          </a:p>
        </p:txBody>
      </p:sp>
      <p:sp>
        <p:nvSpPr>
          <p:cNvPr id="6" name="Text 3"/>
          <p:cNvSpPr/>
          <p:nvPr/>
        </p:nvSpPr>
        <p:spPr>
          <a:xfrm>
            <a:off x="1077039" y="3905607"/>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Excludes doubles like (1,1).</a:t>
            </a:r>
            <a:endParaRPr lang="en-US" sz="1850" dirty="0"/>
          </a:p>
        </p:txBody>
      </p:sp>
      <p:sp>
        <p:nvSpPr>
          <p:cNvPr id="7" name="Text 4"/>
          <p:cNvSpPr/>
          <p:nvPr/>
        </p:nvSpPr>
        <p:spPr>
          <a:xfrm>
            <a:off x="1077039" y="4432221"/>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Includes (1,2), (2,1), (3,5).</a:t>
            </a:r>
            <a:endParaRPr lang="en-US" sz="1850" dirty="0"/>
          </a:p>
        </p:txBody>
      </p:sp>
      <p:sp>
        <p:nvSpPr>
          <p:cNvPr id="8" name="Shape 5"/>
          <p:cNvSpPr/>
          <p:nvPr/>
        </p:nvSpPr>
        <p:spPr>
          <a:xfrm>
            <a:off x="4691658" y="2818805"/>
            <a:ext cx="3614618" cy="2235756"/>
          </a:xfrm>
          <a:prstGeom prst="roundRect">
            <a:avLst>
              <a:gd name="adj" fmla="val 1606"/>
            </a:avLst>
          </a:prstGeom>
          <a:solidFill>
            <a:srgbClr val="304755"/>
          </a:solidFill>
          <a:ln/>
        </p:spPr>
      </p:sp>
      <p:sp>
        <p:nvSpPr>
          <p:cNvPr id="9" name="Text 6"/>
          <p:cNvSpPr/>
          <p:nvPr/>
        </p:nvSpPr>
        <p:spPr>
          <a:xfrm>
            <a:off x="4930973" y="305812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Total Outcomes</a:t>
            </a:r>
            <a:endParaRPr lang="en-US" sz="2200" dirty="0"/>
          </a:p>
        </p:txBody>
      </p:sp>
      <p:sp>
        <p:nvSpPr>
          <p:cNvPr id="10" name="Text 7"/>
          <p:cNvSpPr/>
          <p:nvPr/>
        </p:nvSpPr>
        <p:spPr>
          <a:xfrm>
            <a:off x="4930973" y="3553658"/>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36 total combinations.</a:t>
            </a:r>
            <a:endParaRPr lang="en-US" sz="1850" dirty="0"/>
          </a:p>
        </p:txBody>
      </p:sp>
      <p:sp>
        <p:nvSpPr>
          <p:cNvPr id="11" name="Text 8"/>
          <p:cNvSpPr/>
          <p:nvPr/>
        </p:nvSpPr>
        <p:spPr>
          <a:xfrm>
            <a:off x="4930973" y="4080272"/>
            <a:ext cx="3135987"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Subtract 6 double outcomes.</a:t>
            </a:r>
            <a:endParaRPr lang="en-US" sz="1850" dirty="0"/>
          </a:p>
        </p:txBody>
      </p:sp>
      <p:sp>
        <p:nvSpPr>
          <p:cNvPr id="12" name="Shape 9"/>
          <p:cNvSpPr/>
          <p:nvPr/>
        </p:nvSpPr>
        <p:spPr>
          <a:xfrm>
            <a:off x="837724" y="5293876"/>
            <a:ext cx="7468553" cy="1883807"/>
          </a:xfrm>
          <a:prstGeom prst="roundRect">
            <a:avLst>
              <a:gd name="adj" fmla="val 1906"/>
            </a:avLst>
          </a:prstGeom>
          <a:solidFill>
            <a:srgbClr val="304755"/>
          </a:solidFill>
          <a:ln/>
        </p:spPr>
      </p:sp>
      <p:sp>
        <p:nvSpPr>
          <p:cNvPr id="13" name="Text 10"/>
          <p:cNvSpPr/>
          <p:nvPr/>
        </p:nvSpPr>
        <p:spPr>
          <a:xfrm>
            <a:off x="1077039" y="553319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Probability</a:t>
            </a:r>
            <a:endParaRPr lang="en-US" sz="2200" dirty="0"/>
          </a:p>
        </p:txBody>
      </p:sp>
      <p:sp>
        <p:nvSpPr>
          <p:cNvPr id="14" name="Text 11"/>
          <p:cNvSpPr/>
          <p:nvPr/>
        </p:nvSpPr>
        <p:spPr>
          <a:xfrm>
            <a:off x="1077039" y="6028730"/>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30 combinations with different numbers.</a:t>
            </a:r>
            <a:endParaRPr lang="en-US" sz="1850" dirty="0"/>
          </a:p>
        </p:txBody>
      </p:sp>
      <p:sp>
        <p:nvSpPr>
          <p:cNvPr id="15" name="Text 12"/>
          <p:cNvSpPr/>
          <p:nvPr/>
        </p:nvSpPr>
        <p:spPr>
          <a:xfrm>
            <a:off x="1077039" y="6555343"/>
            <a:ext cx="6989921"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30/36 = 5/6 probability.</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4746" y="648176"/>
            <a:ext cx="7494508" cy="1386126"/>
          </a:xfrm>
          <a:prstGeom prst="rect">
            <a:avLst/>
          </a:prstGeom>
          <a:noFill/>
          <a:ln/>
        </p:spPr>
        <p:txBody>
          <a:bodyPr wrap="square" lIns="0" tIns="0" rIns="0" bIns="0" rtlCol="0" anchor="t"/>
          <a:lstStyle/>
          <a:p>
            <a:pPr algn="l" indent="0" marL="0">
              <a:lnSpc>
                <a:spcPts val="5450"/>
              </a:lnSpc>
              <a:buNone/>
            </a:pPr>
            <a:r>
              <a:rPr lang="en-US" sz="4350" dirty="0">
                <a:solidFill>
                  <a:srgbClr val="FFFFFF"/>
                </a:solidFill>
                <a:latin typeface="Unbounded" pitchFamily="34" charset="0"/>
                <a:ea typeface="Unbounded" pitchFamily="34" charset="-122"/>
                <a:cs typeface="Unbounded" pitchFamily="34" charset="-120"/>
              </a:rPr>
              <a:t>Prime Numbers on Dice</a:t>
            </a:r>
            <a:endParaRPr lang="en-US" sz="4350" dirty="0"/>
          </a:p>
        </p:txBody>
      </p:sp>
      <p:sp>
        <p:nvSpPr>
          <p:cNvPr id="4" name="Shape 1"/>
          <p:cNvSpPr/>
          <p:nvPr/>
        </p:nvSpPr>
        <p:spPr>
          <a:xfrm>
            <a:off x="1089779" y="2387798"/>
            <a:ext cx="30480" cy="5193506"/>
          </a:xfrm>
          <a:prstGeom prst="roundRect">
            <a:avLst>
              <a:gd name="adj" fmla="val 115980"/>
            </a:avLst>
          </a:prstGeom>
          <a:solidFill>
            <a:srgbClr val="49606E"/>
          </a:solidFill>
          <a:ln/>
        </p:spPr>
      </p:sp>
      <p:sp>
        <p:nvSpPr>
          <p:cNvPr id="5" name="Shape 2"/>
          <p:cNvSpPr/>
          <p:nvPr/>
        </p:nvSpPr>
        <p:spPr>
          <a:xfrm>
            <a:off x="1324392" y="2637592"/>
            <a:ext cx="706993" cy="30480"/>
          </a:xfrm>
          <a:prstGeom prst="roundRect">
            <a:avLst>
              <a:gd name="adj" fmla="val 115980"/>
            </a:avLst>
          </a:prstGeom>
          <a:solidFill>
            <a:srgbClr val="49606E"/>
          </a:solidFill>
          <a:ln/>
        </p:spPr>
      </p:sp>
      <p:sp>
        <p:nvSpPr>
          <p:cNvPr id="6" name="Shape 3"/>
          <p:cNvSpPr/>
          <p:nvPr/>
        </p:nvSpPr>
        <p:spPr>
          <a:xfrm>
            <a:off x="824686" y="2387798"/>
            <a:ext cx="530185" cy="530185"/>
          </a:xfrm>
          <a:prstGeom prst="roundRect">
            <a:avLst>
              <a:gd name="adj" fmla="val 6668"/>
            </a:avLst>
          </a:prstGeom>
          <a:solidFill>
            <a:srgbClr val="304755"/>
          </a:solidFill>
          <a:ln/>
        </p:spPr>
      </p:sp>
      <p:sp>
        <p:nvSpPr>
          <p:cNvPr id="7" name="Text 4"/>
          <p:cNvSpPr/>
          <p:nvPr/>
        </p:nvSpPr>
        <p:spPr>
          <a:xfrm>
            <a:off x="923389" y="2444889"/>
            <a:ext cx="332661" cy="415885"/>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1</a:t>
            </a:r>
            <a:endParaRPr lang="en-US" sz="2600" dirty="0"/>
          </a:p>
        </p:txBody>
      </p:sp>
      <p:sp>
        <p:nvSpPr>
          <p:cNvPr id="8" name="Text 5"/>
          <p:cNvSpPr/>
          <p:nvPr/>
        </p:nvSpPr>
        <p:spPr>
          <a:xfrm>
            <a:off x="2268141" y="2468761"/>
            <a:ext cx="2772489" cy="34659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Prime on One Die</a:t>
            </a:r>
            <a:endParaRPr lang="en-US" sz="2150" dirty="0"/>
          </a:p>
        </p:txBody>
      </p:sp>
      <p:sp>
        <p:nvSpPr>
          <p:cNvPr id="9" name="Text 6"/>
          <p:cNvSpPr/>
          <p:nvPr/>
        </p:nvSpPr>
        <p:spPr>
          <a:xfrm>
            <a:off x="2268141" y="2956679"/>
            <a:ext cx="6051113" cy="376952"/>
          </a:xfrm>
          <a:prstGeom prst="rect">
            <a:avLst/>
          </a:prstGeom>
          <a:noFill/>
          <a:ln/>
        </p:spPr>
        <p:txBody>
          <a:bodyPr wrap="non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Outcomes: 2, 3, 5.</a:t>
            </a:r>
            <a:endParaRPr lang="en-US" sz="1850" dirty="0"/>
          </a:p>
        </p:txBody>
      </p:sp>
      <p:sp>
        <p:nvSpPr>
          <p:cNvPr id="10" name="Text 7"/>
          <p:cNvSpPr/>
          <p:nvPr/>
        </p:nvSpPr>
        <p:spPr>
          <a:xfrm>
            <a:off x="2268141" y="3474958"/>
            <a:ext cx="6051113" cy="376952"/>
          </a:xfrm>
          <a:prstGeom prst="rect">
            <a:avLst/>
          </a:prstGeom>
          <a:noFill/>
          <a:ln/>
        </p:spPr>
        <p:txBody>
          <a:bodyPr wrap="non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Probability: 3/6 = 1/2.</a:t>
            </a:r>
            <a:endParaRPr lang="en-US" sz="1850" dirty="0"/>
          </a:p>
        </p:txBody>
      </p:sp>
      <p:sp>
        <p:nvSpPr>
          <p:cNvPr id="11" name="Shape 8"/>
          <p:cNvSpPr/>
          <p:nvPr/>
        </p:nvSpPr>
        <p:spPr>
          <a:xfrm>
            <a:off x="1324392" y="4572953"/>
            <a:ext cx="706993" cy="30480"/>
          </a:xfrm>
          <a:prstGeom prst="roundRect">
            <a:avLst>
              <a:gd name="adj" fmla="val 115980"/>
            </a:avLst>
          </a:prstGeom>
          <a:solidFill>
            <a:srgbClr val="49606E"/>
          </a:solidFill>
          <a:ln/>
        </p:spPr>
      </p:sp>
      <p:sp>
        <p:nvSpPr>
          <p:cNvPr id="12" name="Shape 9"/>
          <p:cNvSpPr/>
          <p:nvPr/>
        </p:nvSpPr>
        <p:spPr>
          <a:xfrm>
            <a:off x="824686" y="4323159"/>
            <a:ext cx="530185" cy="530185"/>
          </a:xfrm>
          <a:prstGeom prst="roundRect">
            <a:avLst>
              <a:gd name="adj" fmla="val 6668"/>
            </a:avLst>
          </a:prstGeom>
          <a:solidFill>
            <a:srgbClr val="304755"/>
          </a:solidFill>
          <a:ln/>
        </p:spPr>
      </p:sp>
      <p:sp>
        <p:nvSpPr>
          <p:cNvPr id="13" name="Text 10"/>
          <p:cNvSpPr/>
          <p:nvPr/>
        </p:nvSpPr>
        <p:spPr>
          <a:xfrm>
            <a:off x="923389" y="4380250"/>
            <a:ext cx="332661" cy="415885"/>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2</a:t>
            </a:r>
            <a:endParaRPr lang="en-US" sz="2600" dirty="0"/>
          </a:p>
        </p:txBody>
      </p:sp>
      <p:sp>
        <p:nvSpPr>
          <p:cNvPr id="14" name="Text 11"/>
          <p:cNvSpPr/>
          <p:nvPr/>
        </p:nvSpPr>
        <p:spPr>
          <a:xfrm>
            <a:off x="2268141" y="4404122"/>
            <a:ext cx="2983825" cy="34659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Prime on Two Dice</a:t>
            </a:r>
            <a:endParaRPr lang="en-US" sz="2150" dirty="0"/>
          </a:p>
        </p:txBody>
      </p:sp>
      <p:sp>
        <p:nvSpPr>
          <p:cNvPr id="15" name="Text 12"/>
          <p:cNvSpPr/>
          <p:nvPr/>
        </p:nvSpPr>
        <p:spPr>
          <a:xfrm>
            <a:off x="2268141" y="4892040"/>
            <a:ext cx="6051113" cy="753904"/>
          </a:xfrm>
          <a:prstGeom prst="rect">
            <a:avLst/>
          </a:prstGeom>
          <a:noFill/>
          <a:ln/>
        </p:spPr>
        <p:txBody>
          <a:bodyPr wrap="squar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Both prime: (2,2), (2,3), (2,5), (3,2), (3,3), (3,5), (5,2), (5,3), (5,5).</a:t>
            </a:r>
            <a:endParaRPr lang="en-US" sz="1850" dirty="0"/>
          </a:p>
        </p:txBody>
      </p:sp>
      <p:sp>
        <p:nvSpPr>
          <p:cNvPr id="16" name="Text 13"/>
          <p:cNvSpPr/>
          <p:nvPr/>
        </p:nvSpPr>
        <p:spPr>
          <a:xfrm>
            <a:off x="2268141" y="5787271"/>
            <a:ext cx="6051113" cy="376952"/>
          </a:xfrm>
          <a:prstGeom prst="rect">
            <a:avLst/>
          </a:prstGeom>
          <a:noFill/>
          <a:ln/>
        </p:spPr>
        <p:txBody>
          <a:bodyPr wrap="non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9 outcomes.</a:t>
            </a:r>
            <a:endParaRPr lang="en-US" sz="1850" dirty="0"/>
          </a:p>
        </p:txBody>
      </p:sp>
      <p:sp>
        <p:nvSpPr>
          <p:cNvPr id="17" name="Shape 14"/>
          <p:cNvSpPr/>
          <p:nvPr/>
        </p:nvSpPr>
        <p:spPr>
          <a:xfrm>
            <a:off x="1324392" y="6885265"/>
            <a:ext cx="706993" cy="30480"/>
          </a:xfrm>
          <a:prstGeom prst="roundRect">
            <a:avLst>
              <a:gd name="adj" fmla="val 115980"/>
            </a:avLst>
          </a:prstGeom>
          <a:solidFill>
            <a:srgbClr val="49606E"/>
          </a:solidFill>
          <a:ln/>
        </p:spPr>
      </p:sp>
      <p:sp>
        <p:nvSpPr>
          <p:cNvPr id="18" name="Shape 15"/>
          <p:cNvSpPr/>
          <p:nvPr/>
        </p:nvSpPr>
        <p:spPr>
          <a:xfrm>
            <a:off x="824686" y="6635472"/>
            <a:ext cx="530185" cy="530185"/>
          </a:xfrm>
          <a:prstGeom prst="roundRect">
            <a:avLst>
              <a:gd name="adj" fmla="val 6668"/>
            </a:avLst>
          </a:prstGeom>
          <a:solidFill>
            <a:srgbClr val="304755"/>
          </a:solidFill>
          <a:ln/>
        </p:spPr>
      </p:sp>
      <p:sp>
        <p:nvSpPr>
          <p:cNvPr id="19" name="Text 16"/>
          <p:cNvSpPr/>
          <p:nvPr/>
        </p:nvSpPr>
        <p:spPr>
          <a:xfrm>
            <a:off x="923389" y="6692563"/>
            <a:ext cx="332661" cy="415885"/>
          </a:xfrm>
          <a:prstGeom prst="rect">
            <a:avLst/>
          </a:prstGeom>
          <a:noFill/>
          <a:ln/>
        </p:spPr>
        <p:txBody>
          <a:bodyPr wrap="none" lIns="0" tIns="0" rIns="0" bIns="0" rtlCol="0" anchor="t"/>
          <a:lstStyle/>
          <a:p>
            <a:pPr algn="ctr" indent="0" marL="0">
              <a:lnSpc>
                <a:spcPts val="2600"/>
              </a:lnSpc>
              <a:buNone/>
            </a:pPr>
            <a:r>
              <a:rPr lang="en-US" sz="2600" dirty="0">
                <a:solidFill>
                  <a:srgbClr val="CAD6DE"/>
                </a:solidFill>
                <a:latin typeface="Unbounded" pitchFamily="34" charset="0"/>
                <a:ea typeface="Unbounded" pitchFamily="34" charset="-122"/>
                <a:cs typeface="Unbounded" pitchFamily="34" charset="-120"/>
              </a:rPr>
              <a:t>3</a:t>
            </a:r>
            <a:endParaRPr lang="en-US" sz="2600" dirty="0"/>
          </a:p>
        </p:txBody>
      </p:sp>
      <p:sp>
        <p:nvSpPr>
          <p:cNvPr id="20" name="Text 17"/>
          <p:cNvSpPr/>
          <p:nvPr/>
        </p:nvSpPr>
        <p:spPr>
          <a:xfrm>
            <a:off x="2268141" y="6716435"/>
            <a:ext cx="3558778" cy="346591"/>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Combined Probability</a:t>
            </a:r>
            <a:endParaRPr lang="en-US" sz="2150" dirty="0"/>
          </a:p>
        </p:txBody>
      </p:sp>
      <p:sp>
        <p:nvSpPr>
          <p:cNvPr id="21" name="Text 18"/>
          <p:cNvSpPr/>
          <p:nvPr/>
        </p:nvSpPr>
        <p:spPr>
          <a:xfrm>
            <a:off x="2268141" y="7204353"/>
            <a:ext cx="6051113" cy="376952"/>
          </a:xfrm>
          <a:prstGeom prst="rect">
            <a:avLst/>
          </a:prstGeom>
          <a:noFill/>
          <a:ln/>
        </p:spPr>
        <p:txBody>
          <a:bodyPr wrap="none" lIns="0" tIns="0" rIns="0" bIns="0" rtlCol="0" anchor="t"/>
          <a:lstStyle/>
          <a:p>
            <a:pPr algn="l" indent="0" marL="0">
              <a:lnSpc>
                <a:spcPts val="2950"/>
              </a:lnSpc>
              <a:buNone/>
            </a:pPr>
            <a:r>
              <a:rPr lang="en-US" sz="1850" dirty="0">
                <a:solidFill>
                  <a:srgbClr val="CAD6DE"/>
                </a:solidFill>
                <a:latin typeface="Cabin" pitchFamily="34" charset="0"/>
                <a:ea typeface="Cabin" pitchFamily="34" charset="-122"/>
                <a:cs typeface="Cabin" pitchFamily="34" charset="-120"/>
              </a:rPr>
              <a:t>9/36 = 1/4 probability.</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830586"/>
            <a:ext cx="10490121"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Key Takeaways and Next Steps</a:t>
            </a:r>
            <a:endParaRPr lang="en-US" sz="4400" dirty="0"/>
          </a:p>
        </p:txBody>
      </p:sp>
      <p:sp>
        <p:nvSpPr>
          <p:cNvPr id="3" name="Text 1"/>
          <p:cNvSpPr/>
          <p:nvPr/>
        </p:nvSpPr>
        <p:spPr>
          <a:xfrm>
            <a:off x="837724" y="3013234"/>
            <a:ext cx="3014305"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6^n</a:t>
            </a:r>
            <a:endParaRPr lang="en-US" sz="6200" dirty="0"/>
          </a:p>
        </p:txBody>
      </p:sp>
      <p:sp>
        <p:nvSpPr>
          <p:cNvPr id="4" name="Text 2"/>
          <p:cNvSpPr/>
          <p:nvPr/>
        </p:nvSpPr>
        <p:spPr>
          <a:xfrm>
            <a:off x="936784" y="410217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Foundation</a:t>
            </a:r>
            <a:endParaRPr lang="en-US" sz="2200" dirty="0"/>
          </a:p>
        </p:txBody>
      </p:sp>
      <p:sp>
        <p:nvSpPr>
          <p:cNvPr id="5" name="Text 3"/>
          <p:cNvSpPr/>
          <p:nvPr/>
        </p:nvSpPr>
        <p:spPr>
          <a:xfrm>
            <a:off x="837724" y="4597718"/>
            <a:ext cx="3014305"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Calculates total outcomes.</a:t>
            </a:r>
            <a:endParaRPr lang="en-US" sz="1850" dirty="0"/>
          </a:p>
        </p:txBody>
      </p:sp>
      <p:sp>
        <p:nvSpPr>
          <p:cNvPr id="6" name="Text 4"/>
          <p:cNvSpPr/>
          <p:nvPr/>
        </p:nvSpPr>
        <p:spPr>
          <a:xfrm>
            <a:off x="4151233" y="3013234"/>
            <a:ext cx="3014305"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1/6</a:t>
            </a:r>
            <a:endParaRPr lang="en-US" sz="6200" dirty="0"/>
          </a:p>
        </p:txBody>
      </p:sp>
      <p:sp>
        <p:nvSpPr>
          <p:cNvPr id="7" name="Text 5"/>
          <p:cNvSpPr/>
          <p:nvPr/>
        </p:nvSpPr>
        <p:spPr>
          <a:xfrm>
            <a:off x="4250293" y="410217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Doubles</a:t>
            </a:r>
            <a:endParaRPr lang="en-US" sz="2200" dirty="0"/>
          </a:p>
        </p:txBody>
      </p:sp>
      <p:sp>
        <p:nvSpPr>
          <p:cNvPr id="8" name="Text 6"/>
          <p:cNvSpPr/>
          <p:nvPr/>
        </p:nvSpPr>
        <p:spPr>
          <a:xfrm>
            <a:off x="4151233" y="4597718"/>
            <a:ext cx="3014305"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Specific event probability.</a:t>
            </a:r>
            <a:endParaRPr lang="en-US" sz="1850" dirty="0"/>
          </a:p>
        </p:txBody>
      </p:sp>
      <p:sp>
        <p:nvSpPr>
          <p:cNvPr id="9" name="Text 7"/>
          <p:cNvSpPr/>
          <p:nvPr/>
        </p:nvSpPr>
        <p:spPr>
          <a:xfrm>
            <a:off x="7464743" y="3013234"/>
            <a:ext cx="3014305"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1/2</a:t>
            </a:r>
            <a:endParaRPr lang="en-US" sz="6200" dirty="0"/>
          </a:p>
        </p:txBody>
      </p:sp>
      <p:sp>
        <p:nvSpPr>
          <p:cNvPr id="10" name="Text 8"/>
          <p:cNvSpPr/>
          <p:nvPr/>
        </p:nvSpPr>
        <p:spPr>
          <a:xfrm>
            <a:off x="7563803" y="410217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Odd/Even</a:t>
            </a:r>
            <a:endParaRPr lang="en-US" sz="2200" dirty="0"/>
          </a:p>
        </p:txBody>
      </p:sp>
      <p:sp>
        <p:nvSpPr>
          <p:cNvPr id="11" name="Text 9"/>
          <p:cNvSpPr/>
          <p:nvPr/>
        </p:nvSpPr>
        <p:spPr>
          <a:xfrm>
            <a:off x="7464743" y="4597718"/>
            <a:ext cx="3014305" cy="383024"/>
          </a:xfrm>
          <a:prstGeom prst="rect">
            <a:avLst/>
          </a:prstGeom>
          <a:noFill/>
          <a:ln/>
        </p:spPr>
        <p:txBody>
          <a:bodyPr wrap="non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Single die probability.</a:t>
            </a:r>
            <a:endParaRPr lang="en-US" sz="1850" dirty="0"/>
          </a:p>
        </p:txBody>
      </p:sp>
      <p:sp>
        <p:nvSpPr>
          <p:cNvPr id="12" name="Text 10"/>
          <p:cNvSpPr/>
          <p:nvPr/>
        </p:nvSpPr>
        <p:spPr>
          <a:xfrm>
            <a:off x="10778252" y="3013234"/>
            <a:ext cx="3014424" cy="789861"/>
          </a:xfrm>
          <a:prstGeom prst="rect">
            <a:avLst/>
          </a:prstGeom>
          <a:noFill/>
          <a:ln/>
        </p:spPr>
        <p:txBody>
          <a:bodyPr wrap="none" lIns="0" tIns="0" rIns="0" bIns="0" rtlCol="0" anchor="t"/>
          <a:lstStyle/>
          <a:p>
            <a:pPr algn="ctr" indent="0" marL="0">
              <a:lnSpc>
                <a:spcPts val="6200"/>
              </a:lnSpc>
              <a:buNone/>
            </a:pPr>
            <a:r>
              <a:rPr lang="en-US" sz="6200" dirty="0">
                <a:solidFill>
                  <a:srgbClr val="CAD6DE"/>
                </a:solidFill>
                <a:latin typeface="Unbounded" pitchFamily="34" charset="0"/>
                <a:ea typeface="Unbounded" pitchFamily="34" charset="-122"/>
                <a:cs typeface="Unbounded" pitchFamily="34" charset="-120"/>
              </a:rPr>
              <a:t>5/6</a:t>
            </a:r>
            <a:endParaRPr lang="en-US" sz="6200" dirty="0"/>
          </a:p>
        </p:txBody>
      </p:sp>
      <p:sp>
        <p:nvSpPr>
          <p:cNvPr id="13" name="Text 11"/>
          <p:cNvSpPr/>
          <p:nvPr/>
        </p:nvSpPr>
        <p:spPr>
          <a:xfrm>
            <a:off x="10877312" y="4102179"/>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No Repeats</a:t>
            </a:r>
            <a:endParaRPr lang="en-US" sz="2200" dirty="0"/>
          </a:p>
        </p:txBody>
      </p:sp>
      <p:sp>
        <p:nvSpPr>
          <p:cNvPr id="14" name="Text 12"/>
          <p:cNvSpPr/>
          <p:nvPr/>
        </p:nvSpPr>
        <p:spPr>
          <a:xfrm>
            <a:off x="10778252" y="4597718"/>
            <a:ext cx="3014424" cy="766048"/>
          </a:xfrm>
          <a:prstGeom prst="rect">
            <a:avLst/>
          </a:prstGeom>
          <a:noFill/>
          <a:ln/>
        </p:spPr>
        <p:txBody>
          <a:bodyPr wrap="square" lIns="0" tIns="0" rIns="0" bIns="0" rtlCol="0" anchor="t"/>
          <a:lstStyle/>
          <a:p>
            <a:pPr algn="ctr" indent="0" marL="0">
              <a:lnSpc>
                <a:spcPts val="3000"/>
              </a:lnSpc>
              <a:buNone/>
            </a:pPr>
            <a:r>
              <a:rPr lang="en-US" sz="1850" dirty="0">
                <a:solidFill>
                  <a:srgbClr val="CAD6DE"/>
                </a:solidFill>
                <a:latin typeface="Cabin" pitchFamily="34" charset="0"/>
                <a:ea typeface="Cabin" pitchFamily="34" charset="-122"/>
                <a:cs typeface="Cabin" pitchFamily="34" charset="-120"/>
              </a:rPr>
              <a:t>Complex outcome probability.</a:t>
            </a:r>
            <a:endParaRPr lang="en-US" sz="1850" dirty="0"/>
          </a:p>
        </p:txBody>
      </p:sp>
      <p:sp>
        <p:nvSpPr>
          <p:cNvPr id="15" name="Text 13"/>
          <p:cNvSpPr/>
          <p:nvPr/>
        </p:nvSpPr>
        <p:spPr>
          <a:xfrm>
            <a:off x="837724" y="5632966"/>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Probability helps us understand randomness. Keep practising with different scenarios to master these concepts. You've done great today!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2025-06-12T15:49:27Z</dcterms:created>
  <dcterms:modified xsi:type="dcterms:W3CDTF">2025-06-12T15:49:27Z</dcterms:modified>
</cp:coreProperties>
</file>